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70" r:id="rId6"/>
    <p:sldId id="271" r:id="rId7"/>
    <p:sldId id="272" r:id="rId8"/>
    <p:sldId id="273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EE9E-1F55-4AB9-9356-8382A79F3452}" type="datetimeFigureOut">
              <a:rPr lang="pl-PL" smtClean="0"/>
              <a:pPr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D3AD-9A3C-4C33-9319-C0F76520AA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127814"/>
            <a:ext cx="11807010" cy="69858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869160"/>
            <a:ext cx="7772400" cy="1470025"/>
          </a:xfrm>
        </p:spPr>
        <p:txBody>
          <a:bodyPr/>
          <a:lstStyle/>
          <a:p>
            <a:pPr algn="l"/>
            <a:r>
              <a:rPr lang="pl-PL" dirty="0" smtClean="0"/>
              <a:t>„Heban” (1998)</a:t>
            </a:r>
            <a:br>
              <a:rPr lang="pl-PL" dirty="0" smtClean="0"/>
            </a:br>
            <a:r>
              <a:rPr lang="pl-PL" dirty="0" smtClean="0"/>
              <a:t>Ryszard Kapuściński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40352" y="6453336"/>
            <a:ext cx="1040160" cy="121568"/>
          </a:xfrm>
        </p:spPr>
        <p:txBody>
          <a:bodyPr>
            <a:normAutofit fontScale="25000" lnSpcReduction="20000"/>
          </a:bodyPr>
          <a:lstStyle/>
          <a:p>
            <a:r>
              <a:rPr lang="pl-PL" dirty="0" smtClean="0"/>
              <a:t>Paulina Depta</a:t>
            </a:r>
            <a:endParaRPr lang="pl-PL" dirty="0"/>
          </a:p>
        </p:txBody>
      </p:sp>
      <p:pic>
        <p:nvPicPr>
          <p:cNvPr id="11266" name="Picture 2" descr="http://upolujebooka.pl/_data/offer/000003/00020306/he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254510" cy="5109447"/>
          </a:xfrm>
          <a:prstGeom prst="rect">
            <a:avLst/>
          </a:prstGeom>
          <a:noFill/>
        </p:spPr>
      </p:pic>
      <p:pic>
        <p:nvPicPr>
          <p:cNvPr id="11270" name="Picture 6" descr="Znalezione obrazy dla zapytania ryszard kapuscinski afry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2831419" cy="4365104"/>
          </a:xfrm>
          <a:prstGeom prst="rect">
            <a:avLst/>
          </a:prstGeom>
          <a:noFill/>
        </p:spPr>
      </p:pic>
      <p:sp>
        <p:nvSpPr>
          <p:cNvPr id="4" name="AutoShape 2" descr="Image result for polska flaga\"/>
          <p:cNvSpPr>
            <a:spLocks noChangeAspect="1" noChangeArrowheads="1"/>
          </p:cNvSpPr>
          <p:nvPr/>
        </p:nvSpPr>
        <p:spPr bwMode="auto">
          <a:xfrm>
            <a:off x="155575" y="-2095500"/>
            <a:ext cx="69913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Image result for polska flaga\"/>
          <p:cNvSpPr>
            <a:spLocks noChangeAspect="1" noChangeArrowheads="1"/>
          </p:cNvSpPr>
          <p:nvPr/>
        </p:nvSpPr>
        <p:spPr bwMode="auto">
          <a:xfrm>
            <a:off x="307975" y="-1943100"/>
            <a:ext cx="69913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Image result for polska flaga\"/>
          <p:cNvSpPr>
            <a:spLocks noChangeAspect="1" noChangeArrowheads="1"/>
          </p:cNvSpPr>
          <p:nvPr/>
        </p:nvSpPr>
        <p:spPr bwMode="auto">
          <a:xfrm>
            <a:off x="460375" y="-1790700"/>
            <a:ext cx="69913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218" name="AutoShape 2" descr="Znalezione obrazy dla zapytania flaga polski"/>
          <p:cNvSpPr>
            <a:spLocks noChangeAspect="1" noChangeArrowheads="1"/>
          </p:cNvSpPr>
          <p:nvPr/>
        </p:nvSpPr>
        <p:spPr bwMode="auto">
          <a:xfrm>
            <a:off x="155575" y="-2362200"/>
            <a:ext cx="7896225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4680520" cy="7200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Ryszard Kapuściński (1932-2007)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420888"/>
            <a:ext cx="4176464" cy="4065315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„cesarz reportażu”</a:t>
            </a:r>
          </a:p>
          <a:p>
            <a:pPr>
              <a:buFontTx/>
              <a:buChar char="-"/>
            </a:pPr>
            <a:r>
              <a:rPr lang="pl-PL" dirty="0" smtClean="0"/>
              <a:t>najczęściej, obok Stanisława Lema, tłumaczony polski autor</a:t>
            </a:r>
          </a:p>
          <a:p>
            <a:pPr>
              <a:buFontTx/>
              <a:buChar char="-"/>
            </a:pPr>
            <a:r>
              <a:rPr lang="pl-PL" dirty="0" smtClean="0"/>
              <a:t>debiutował w wieku 17 lat</a:t>
            </a:r>
          </a:p>
          <a:p>
            <a:pPr>
              <a:buFontTx/>
              <a:buChar char="-"/>
            </a:pPr>
            <a:r>
              <a:rPr lang="pl-PL" dirty="0" smtClean="0"/>
              <a:t>pracował jako stały korespondent zagraniczny w Afryce, Ameryce Łacińskiej i Azji</a:t>
            </a:r>
            <a:endParaRPr lang="pl-PL" dirty="0"/>
          </a:p>
        </p:txBody>
      </p:sp>
      <p:pic>
        <p:nvPicPr>
          <p:cNvPr id="10242" name="Picture 2" descr="Znalezione obrazy dla zapytania ryszard kapuscin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397944" cy="4822288"/>
          </a:xfrm>
          <a:prstGeom prst="rect">
            <a:avLst/>
          </a:prstGeom>
          <a:noFill/>
        </p:spPr>
      </p:pic>
      <p:pic>
        <p:nvPicPr>
          <p:cNvPr id="10244" name="Picture 4" descr="Znalezione obrazy dla zapytania ryszard kapuscin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52460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98519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l-PL" dirty="0" smtClean="0"/>
              <a:t>ważne dzieła:</a:t>
            </a:r>
          </a:p>
          <a:p>
            <a:pPr lvl="2">
              <a:buFontTx/>
              <a:buChar char="-"/>
            </a:pPr>
            <a:r>
              <a:rPr lang="pl-PL" dirty="0" smtClean="0"/>
              <a:t>Cesarz </a:t>
            </a:r>
          </a:p>
          <a:p>
            <a:pPr lvl="2">
              <a:buFontTx/>
              <a:buChar char="-"/>
            </a:pPr>
            <a:r>
              <a:rPr lang="pl-PL" dirty="0" smtClean="0"/>
              <a:t>Heban</a:t>
            </a:r>
          </a:p>
          <a:p>
            <a:pPr lvl="2">
              <a:buFontTx/>
              <a:buChar char="-"/>
            </a:pPr>
            <a:r>
              <a:rPr lang="pl-PL" dirty="0" smtClean="0"/>
              <a:t>Imperium</a:t>
            </a:r>
          </a:p>
          <a:p>
            <a:pPr>
              <a:buFontTx/>
              <a:buChar char="-"/>
            </a:pPr>
            <a:r>
              <a:rPr lang="pl-PL" dirty="0" smtClean="0"/>
              <a:t>od 2010 r. przyznawana jest Nagroda im. Ryszarda Kapuścińskiego za najlepsze książki reporterskie</a:t>
            </a:r>
          </a:p>
          <a:p>
            <a:pPr>
              <a:buFontTx/>
              <a:buChar char="-"/>
            </a:pPr>
            <a:r>
              <a:rPr lang="pl-PL" dirty="0" smtClean="0"/>
              <a:t>łącznie otrzymał ponad 40 nagród i wyróżnień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9220" name="Picture 4" descr="Znalezione obrazy dla zapytania Nagroda im. Ryszarda Kapu&amp;sacute;ci&amp;nacute;ski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1140">
            <a:off x="631183" y="546676"/>
            <a:ext cx="6480720" cy="2333862"/>
          </a:xfrm>
          <a:prstGeom prst="rect">
            <a:avLst/>
          </a:prstGeom>
          <a:noFill/>
        </p:spPr>
      </p:pic>
      <p:pic>
        <p:nvPicPr>
          <p:cNvPr id="9222" name="Picture 6" descr="Znalezione obrazy dla zapytania kapuscinski ces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44824"/>
            <a:ext cx="1943497" cy="3097635"/>
          </a:xfrm>
          <a:prstGeom prst="rect">
            <a:avLst/>
          </a:prstGeom>
          <a:noFill/>
        </p:spPr>
      </p:pic>
      <p:pic>
        <p:nvPicPr>
          <p:cNvPr id="9224" name="Picture 8" descr="Znalezione obrazy dla zapytania kapuscinski imper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348880"/>
            <a:ext cx="1544959" cy="2533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258816" cy="1143000"/>
          </a:xfrm>
        </p:spPr>
        <p:txBody>
          <a:bodyPr/>
          <a:lstStyle/>
          <a:p>
            <a:r>
              <a:rPr lang="pl-PL" dirty="0" smtClean="0"/>
              <a:t>Afryka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5184576" cy="5721499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najbiedniejszy i najsłabiej zurbanizowany kontynent świata</a:t>
            </a:r>
          </a:p>
          <a:p>
            <a:pPr>
              <a:buNone/>
            </a:pPr>
            <a:r>
              <a:rPr lang="pl-PL" dirty="0" smtClean="0"/>
              <a:t>-	zajmuje 20% powierzchni Ziemi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000" i="1" dirty="0" smtClean="0"/>
              <a:t>	„Ten kontynent jest zbyt duży, aby go opisać. To istny ocean, osobna planeta, różnorodny, przebogaty kosmos. Tylko w wielkim uproszczeniu, dla wygody, mówimy – Afryka. W rzeczywistości, poza nazwą geograficzną, Afryka nie istnieje.”</a:t>
            </a:r>
          </a:p>
          <a:p>
            <a:pPr algn="r">
              <a:buNone/>
            </a:pPr>
            <a:r>
              <a:rPr lang="pl-PL" sz="3000" i="1" dirty="0" smtClean="0"/>
              <a:t>~ Ryszard Kapuścinski</a:t>
            </a:r>
            <a:endParaRPr lang="pl-PL" sz="3000" i="1" dirty="0"/>
          </a:p>
        </p:txBody>
      </p:sp>
      <p:pic>
        <p:nvPicPr>
          <p:cNvPr id="8194" name="Picture 2" descr="Znalezione obrazy dla zapytania afry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349774" cy="3349774"/>
          </a:xfrm>
          <a:prstGeom prst="rect">
            <a:avLst/>
          </a:prstGeom>
          <a:noFill/>
        </p:spPr>
      </p:pic>
      <p:pic>
        <p:nvPicPr>
          <p:cNvPr id="8196" name="Picture 4" descr="Znalezione obrazy dla zapytania afr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013176"/>
            <a:ext cx="3211910" cy="128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2602632" cy="1143000"/>
          </a:xfrm>
        </p:spPr>
        <p:txBody>
          <a:bodyPr/>
          <a:lstStyle/>
          <a:p>
            <a:r>
              <a:rPr lang="pl-PL" dirty="0" smtClean="0"/>
              <a:t>„Heban”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2265115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zapis podróży Kapuścińskiego po Afryce od 1958 roku</a:t>
            </a:r>
          </a:p>
          <a:p>
            <a:pPr>
              <a:buFontTx/>
              <a:buChar char="-"/>
            </a:pPr>
            <a:r>
              <a:rPr lang="pl-PL" dirty="0" smtClean="0"/>
              <a:t>wydana w 1998 roku</a:t>
            </a:r>
          </a:p>
          <a:p>
            <a:pPr>
              <a:buFontTx/>
              <a:buChar char="-"/>
            </a:pPr>
            <a:r>
              <a:rPr lang="pl-PL" dirty="0" smtClean="0"/>
              <a:t>reportaż o tematyce historii najnowszej Afryki</a:t>
            </a:r>
          </a:p>
          <a:p>
            <a:pPr>
              <a:buFontTx/>
              <a:buChar char="-"/>
            </a:pPr>
            <a:r>
              <a:rPr lang="pl-PL" dirty="0" smtClean="0"/>
              <a:t>zawiera opisy rewolucji i przewrotów politycznych m.in. w Etiopii, Tanzanii, Nigerii, Zanzibarze i Ghanie</a:t>
            </a:r>
            <a:endParaRPr lang="pl-PL" dirty="0"/>
          </a:p>
        </p:txBody>
      </p:sp>
      <p:pic>
        <p:nvPicPr>
          <p:cNvPr id="2457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362" y="548680"/>
            <a:ext cx="5754638" cy="3242050"/>
          </a:xfrm>
          <a:prstGeom prst="rect">
            <a:avLst/>
          </a:prstGeom>
          <a:noFill/>
        </p:spPr>
      </p:pic>
      <p:pic>
        <p:nvPicPr>
          <p:cNvPr id="24582" name="Picture 6" descr="Znalezione obrazy dla zapytania ryszard kapuscinski afr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2016224" cy="303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1960 - Rok Afryki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powstało wtedy 17 niepodległych państw, które odcięły się od Francji, Wielkiej Brytanii, Belgii i Włoch, m.in. Burkina Faso, Senegal, Niger, Kongo, Mali, Czad</a:t>
            </a:r>
          </a:p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25602" name="AutoShape 2" descr="Znalezione obrazy dla zapytania senegal"/>
          <p:cNvSpPr>
            <a:spLocks noChangeAspect="1" noChangeArrowheads="1"/>
          </p:cNvSpPr>
          <p:nvPr/>
        </p:nvSpPr>
        <p:spPr bwMode="auto">
          <a:xfrm>
            <a:off x="155575" y="-2362200"/>
            <a:ext cx="7400925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4" name="AutoShape 4" descr="Znalezione obrazy dla zapytania senegal"/>
          <p:cNvSpPr>
            <a:spLocks noChangeAspect="1" noChangeArrowheads="1"/>
          </p:cNvSpPr>
          <p:nvPr/>
        </p:nvSpPr>
        <p:spPr bwMode="auto">
          <a:xfrm>
            <a:off x="155575" y="-2362200"/>
            <a:ext cx="7400925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6" name="AutoShape 6" descr="Znalezione obrazy dla zapytania senegal"/>
          <p:cNvSpPr>
            <a:spLocks noChangeAspect="1" noChangeArrowheads="1"/>
          </p:cNvSpPr>
          <p:nvPr/>
        </p:nvSpPr>
        <p:spPr bwMode="auto">
          <a:xfrm>
            <a:off x="155575" y="-2362200"/>
            <a:ext cx="7400925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8" name="Picture 8" descr="Znalezione obrazy dla zapytania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94238"/>
            <a:ext cx="2592288" cy="1721282"/>
          </a:xfrm>
          <a:prstGeom prst="rect">
            <a:avLst/>
          </a:prstGeom>
          <a:noFill/>
        </p:spPr>
      </p:pic>
      <p:pic>
        <p:nvPicPr>
          <p:cNvPr id="25612" name="Picture 12" descr="Znalezione obrazy dla zapytania burkina faso fla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2978696" cy="1985797"/>
          </a:xfrm>
          <a:prstGeom prst="rect">
            <a:avLst/>
          </a:prstGeom>
          <a:noFill/>
        </p:spPr>
      </p:pic>
      <p:pic>
        <p:nvPicPr>
          <p:cNvPr id="25614" name="Picture 14" descr="Znalezione obrazy dla zapytania niger fla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4824"/>
            <a:ext cx="3059832" cy="203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5554960" cy="1143000"/>
          </a:xfrm>
        </p:spPr>
        <p:txBody>
          <a:bodyPr/>
          <a:lstStyle/>
          <a:p>
            <a:r>
              <a:rPr lang="pl-PL" dirty="0" smtClean="0"/>
              <a:t>Motyw wolności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- Kapuściński opisuje trudną drogę krajów afrykańskich, które wybrały niepodległość</a:t>
            </a:r>
          </a:p>
          <a:p>
            <a:pPr>
              <a:buNone/>
            </a:pPr>
            <a:r>
              <a:rPr lang="pl-PL" dirty="0" smtClean="0"/>
              <a:t>	- większość krajów do dziś nie potrafi poradzić sobie z nową sytuacją</a:t>
            </a:r>
          </a:p>
          <a:p>
            <a:pPr>
              <a:buNone/>
            </a:pPr>
            <a:r>
              <a:rPr lang="pl-PL" dirty="0" smtClean="0"/>
              <a:t>	- dochodzi do zamachów stanu organizowanych przez wojsko, co rodzi dyktaturę, np. jak w Ugandzie (rządy Amina)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40568" y="692696"/>
            <a:ext cx="7139136" cy="1143000"/>
          </a:xfrm>
        </p:spPr>
        <p:txBody>
          <a:bodyPr/>
          <a:lstStyle/>
          <a:p>
            <a:r>
              <a:rPr lang="pl-PL" dirty="0" smtClean="0"/>
              <a:t>Motyw obcości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- autor zdaje sobie sprawę ze swego wyobcowania, jako człowiek biały i Europejczyk niezręcznie czuje się w dzielnicach rdzennych mieszkańców Afryki</a:t>
            </a:r>
          </a:p>
          <a:p>
            <a:pPr>
              <a:buNone/>
            </a:pPr>
            <a:r>
              <a:rPr lang="pl-PL" dirty="0" smtClean="0"/>
              <a:t>	- utrudnia to nie tylko życie codzienne, ale także pracę zawodową - Kapuściński nie może swobodnie rozmawiać z mieszkańcami krajów, które odwiedza, traktują go bowiem jako przedstawiciela rasy, która rządziła w ich państwach przez wiele lat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 ryszard kapuscinski afry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8408603" cy="548571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40" y="5733256"/>
            <a:ext cx="4402832" cy="692696"/>
          </a:xfrm>
        </p:spPr>
        <p:txBody>
          <a:bodyPr>
            <a:normAutofit fontScale="90000"/>
          </a:bodyPr>
          <a:lstStyle/>
          <a:p>
            <a:r>
              <a:rPr lang="pl-PL" sz="2000" dirty="0" smtClean="0"/>
              <a:t>Prezentację przygotowała Paulina Depta. </a:t>
            </a:r>
            <a:br>
              <a:rPr lang="pl-PL" sz="2000" dirty="0" smtClean="0"/>
            </a:br>
            <a:r>
              <a:rPr lang="pl-PL" sz="2000" dirty="0" smtClean="0"/>
              <a:t>Dyskusyjne Koło Literackie</a:t>
            </a:r>
            <a:endParaRPr lang="pl-PL" sz="2000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04456" cy="4104458"/>
          </a:xfrm>
          <a:prstGeom prst="rect">
            <a:avLst/>
          </a:prstGeom>
          <a:noFill/>
        </p:spPr>
      </p:pic>
      <p:pic>
        <p:nvPicPr>
          <p:cNvPr id="1030" name="Picture 6" descr="Znalezione obrazy dla zapytania ryszard kapuscinski afry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76869"/>
            <a:ext cx="4968552" cy="298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164</Words>
  <Application>Microsoft Office PowerPoint</Application>
  <PresentationFormat>Pokaz na ekranie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„Heban” (1998) Ryszard Kapuściński </vt:lpstr>
      <vt:lpstr>Ryszard Kapuściński (1932-2007)</vt:lpstr>
      <vt:lpstr>Slajd 3</vt:lpstr>
      <vt:lpstr>Afryka</vt:lpstr>
      <vt:lpstr>„Heban”</vt:lpstr>
      <vt:lpstr>1960 - Rok Afryki</vt:lpstr>
      <vt:lpstr>Motyw wolności</vt:lpstr>
      <vt:lpstr>Motyw obcości</vt:lpstr>
      <vt:lpstr>Prezentację przygotowała Paulina Depta.  Dyskusyjne Koło Literackie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„Heban” – Ryszard Kapuściński </dc:title>
  <dc:creator>Paulina</dc:creator>
  <cp:lastModifiedBy>Paulina</cp:lastModifiedBy>
  <cp:revision>17</cp:revision>
  <dcterms:created xsi:type="dcterms:W3CDTF">2016-11-13T13:28:27Z</dcterms:created>
  <dcterms:modified xsi:type="dcterms:W3CDTF">2016-12-15T14:45:43Z</dcterms:modified>
</cp:coreProperties>
</file>